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18B"/>
    <a:srgbClr val="E5EE8E"/>
    <a:srgbClr val="D3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7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3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3D800"/>
            </a:gs>
            <a:gs pos="74000">
              <a:schemeClr val="accent4">
                <a:lumMod val="60000"/>
                <a:lumOff val="40000"/>
              </a:schemeClr>
            </a:gs>
            <a:gs pos="83000">
              <a:srgbClr val="EFF18B"/>
            </a:gs>
            <a:gs pos="100000">
              <a:srgbClr val="E5EE8E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D151B-4A02-4CED-AB13-8D005EC6C4D2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B0E9-9465-4474-ACCA-4B91AAA45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7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>
                <a:latin typeface="Algerian" panose="04020705040A02060702" pitchFamily="82" charset="0"/>
              </a:rPr>
              <a:t>Adverb Clauses</a:t>
            </a:r>
            <a:endParaRPr lang="en-US" sz="8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 JULIAN" panose="02000000000000000000" pitchFamily="2" charset="0"/>
              </a:rPr>
              <a:t>Source: Bland, Susan </a:t>
            </a:r>
            <a:r>
              <a:rPr lang="en-US" dirty="0" err="1" smtClean="0">
                <a:latin typeface="AR JULIAN" panose="02000000000000000000" pitchFamily="2" charset="0"/>
              </a:rPr>
              <a:t>Kesner</a:t>
            </a:r>
            <a:r>
              <a:rPr lang="en-US" dirty="0" smtClean="0">
                <a:latin typeface="AR JULIAN" panose="02000000000000000000" pitchFamily="2" charset="0"/>
              </a:rPr>
              <a:t>. </a:t>
            </a:r>
            <a:r>
              <a:rPr lang="en-US" i="1" dirty="0" smtClean="0">
                <a:latin typeface="AR JULIAN" panose="02000000000000000000" pitchFamily="2" charset="0"/>
              </a:rPr>
              <a:t>Grammar Sense 4</a:t>
            </a:r>
            <a:r>
              <a:rPr lang="en-US" dirty="0" smtClean="0">
                <a:latin typeface="AR JULIAN" panose="02000000000000000000" pitchFamily="2" charset="0"/>
              </a:rPr>
              <a:t>. 2</a:t>
            </a:r>
            <a:r>
              <a:rPr lang="en-US" baseline="30000" dirty="0" smtClean="0">
                <a:latin typeface="AR JULIAN" panose="02000000000000000000" pitchFamily="2" charset="0"/>
              </a:rPr>
              <a:t>nd</a:t>
            </a:r>
            <a:r>
              <a:rPr lang="en-US" dirty="0" smtClean="0">
                <a:latin typeface="AR JULIAN" panose="02000000000000000000" pitchFamily="2" charset="0"/>
              </a:rPr>
              <a:t> ed. New York: Oxfor</a:t>
            </a:r>
            <a:r>
              <a:rPr lang="en-US" dirty="0" smtClean="0">
                <a:latin typeface="AR JULIAN" panose="02000000000000000000" pitchFamily="2" charset="0"/>
              </a:rPr>
              <a:t>d University Press, 2012. Print.</a:t>
            </a:r>
            <a:endParaRPr lang="en-US" dirty="0"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4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latin typeface="Algerian" panose="04020705040A02060702" pitchFamily="82" charset="0"/>
              </a:rPr>
              <a:t>Description:</a:t>
            </a:r>
            <a:endParaRPr lang="en-US" sz="6000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 JULIAN" panose="02000000000000000000" pitchFamily="2" charset="0"/>
              </a:rPr>
              <a:t>Dependent clauses</a:t>
            </a:r>
          </a:p>
          <a:p>
            <a:r>
              <a:rPr lang="en-US" sz="3200" dirty="0" smtClean="0">
                <a:latin typeface="AR JULIAN" panose="02000000000000000000" pitchFamily="2" charset="0"/>
              </a:rPr>
              <a:t>Modify the main clause—When? Where? How? Why?</a:t>
            </a:r>
          </a:p>
          <a:p>
            <a:endParaRPr lang="en-US" sz="3200" dirty="0" smtClean="0">
              <a:latin typeface="AR JULIAN" panose="02000000000000000000" pitchFamily="2" charset="0"/>
            </a:endParaRPr>
          </a:p>
          <a:p>
            <a:r>
              <a:rPr lang="en-US" sz="3200" dirty="0" smtClean="0">
                <a:latin typeface="AR JULIAN" panose="02000000000000000000" pitchFamily="2" charset="0"/>
              </a:rPr>
              <a:t>Include: </a:t>
            </a:r>
          </a:p>
          <a:p>
            <a:pPr lvl="1"/>
            <a:r>
              <a:rPr lang="en-US" sz="3200" dirty="0" smtClean="0">
                <a:latin typeface="AR JULIAN" panose="02000000000000000000" pitchFamily="2" charset="0"/>
              </a:rPr>
              <a:t>Subordinator (because, wherever, by the time, once, as, until, since, etc.)</a:t>
            </a:r>
          </a:p>
          <a:p>
            <a:pPr lvl="1"/>
            <a:r>
              <a:rPr lang="en-US" sz="3200" dirty="0" smtClean="0">
                <a:latin typeface="AR JULIAN" panose="02000000000000000000" pitchFamily="2" charset="0"/>
              </a:rPr>
              <a:t>Subject</a:t>
            </a:r>
          </a:p>
          <a:p>
            <a:pPr lvl="1"/>
            <a:r>
              <a:rPr lang="en-US" sz="3200" dirty="0" smtClean="0">
                <a:latin typeface="AR JULIAN" panose="02000000000000000000" pitchFamily="2" charset="0"/>
              </a:rPr>
              <a:t>Verb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719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Adverb Clauses of Time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sz="3200" dirty="0" smtClean="0">
                <a:latin typeface="AR JULIAN" panose="02000000000000000000" pitchFamily="2" charset="0"/>
              </a:rPr>
              <a:t>When the action in the main clause occurs</a:t>
            </a:r>
          </a:p>
          <a:p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Subordinators: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When, while, as, once, as soon as, until, before, after, since, by the time</a:t>
            </a:r>
          </a:p>
          <a:p>
            <a:pPr lvl="1"/>
            <a:endParaRPr lang="en-US" dirty="0" smtClean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Examples: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Once you have finished the exam, you are free to go.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I was lonely for years until I met the woman of my dreams.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I tripped and fell as I was running to catch the bus. </a:t>
            </a:r>
            <a:endParaRPr lang="en-US" sz="2800" dirty="0">
              <a:latin typeface="AR JULI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292" y="1"/>
            <a:ext cx="2560320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5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Adverb Clauses of Reason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12063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 JULIAN" panose="02000000000000000000" pitchFamily="2" charset="0"/>
              </a:rPr>
              <a:t>Why the action in the main cause occurs</a:t>
            </a:r>
          </a:p>
          <a:p>
            <a:r>
              <a:rPr lang="en-US" dirty="0" smtClean="0">
                <a:latin typeface="AR JULIAN" panose="02000000000000000000" pitchFamily="2" charset="0"/>
              </a:rPr>
              <a:t>Cause and effect</a:t>
            </a:r>
          </a:p>
          <a:p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Subordinators: </a:t>
            </a:r>
          </a:p>
          <a:p>
            <a:pPr lvl="1"/>
            <a:r>
              <a:rPr lang="en-US" dirty="0" smtClean="0">
                <a:latin typeface="AR JULIAN" panose="02000000000000000000" pitchFamily="2" charset="0"/>
              </a:rPr>
              <a:t>Because, since, as (formal)</a:t>
            </a:r>
          </a:p>
          <a:p>
            <a:pPr lvl="1"/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Examples: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We celebrated all night because we had finished final exams.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Since I don’t have a phone, please contact me via email.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As I have no money, I will not be joining you for the downtown shopping trip.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189" y="1833049"/>
            <a:ext cx="2378700" cy="241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79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2346" y="197991"/>
            <a:ext cx="8379654" cy="1627634"/>
          </a:xfrm>
        </p:spPr>
        <p:txBody>
          <a:bodyPr/>
          <a:lstStyle/>
          <a:p>
            <a:pPr algn="ctr"/>
            <a:r>
              <a:rPr lang="en-US" u="sng" dirty="0" smtClean="0">
                <a:latin typeface="Algerian" panose="04020705040A02060702" pitchFamily="82" charset="0"/>
              </a:rPr>
              <a:t>Adverb Clauses of Contrast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6601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 JULIAN" panose="02000000000000000000" pitchFamily="2" charset="0"/>
              </a:rPr>
              <a:t>Show unexpected contrasts to the idea in the main clause</a:t>
            </a:r>
          </a:p>
          <a:p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Subordinators: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Even though, although, though (formal), while</a:t>
            </a:r>
          </a:p>
          <a:p>
            <a:pPr lvl="1"/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Examples: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Even though I am not feeling well, I am still planning to attend the party.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Though I studied all night, I failed the exam this morning.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I grew to love classical music, while my sister says it gives her a headache. </a:t>
            </a:r>
            <a:endParaRPr lang="en-US" sz="2800" dirty="0">
              <a:latin typeface="AR JULI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8" y="197990"/>
            <a:ext cx="2637146" cy="149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04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Adverb Clauses of Place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2461"/>
          </a:xfrm>
        </p:spPr>
        <p:txBody>
          <a:bodyPr/>
          <a:lstStyle/>
          <a:p>
            <a:r>
              <a:rPr lang="en-US" dirty="0" smtClean="0">
                <a:latin typeface="AR JULIAN" panose="02000000000000000000" pitchFamily="2" charset="0"/>
              </a:rPr>
              <a:t>Where the action in the main clause occurs</a:t>
            </a:r>
          </a:p>
          <a:p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Subordinators: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Wherever, where, anywhere, everywhere</a:t>
            </a:r>
          </a:p>
          <a:p>
            <a:pPr lvl="1"/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Examples: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Wherever there is ice, there will be people playing hockey.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We can go anywhere you want today. </a:t>
            </a:r>
          </a:p>
          <a:p>
            <a:pPr lvl="1"/>
            <a:r>
              <a:rPr lang="en-US" sz="2800" dirty="0" smtClean="0">
                <a:latin typeface="AR JULIAN" panose="02000000000000000000" pitchFamily="2" charset="0"/>
              </a:rPr>
              <a:t>Everywhere you look, there are people in love. </a:t>
            </a:r>
            <a:endParaRPr lang="en-US" sz="2800" dirty="0">
              <a:latin typeface="AR JULI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225" y="1223532"/>
            <a:ext cx="3427828" cy="288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6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313610"/>
            <a:ext cx="11070465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Adverb Clauses of Purpose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974" y="2769704"/>
            <a:ext cx="10452652" cy="41891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 JULIAN" panose="02000000000000000000" pitchFamily="2" charset="0"/>
              </a:rPr>
              <a:t>Show the reason for the action in the main clause</a:t>
            </a:r>
          </a:p>
          <a:p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Subordinators: </a:t>
            </a:r>
          </a:p>
          <a:p>
            <a:pPr lvl="1"/>
            <a:r>
              <a:rPr lang="en-US" sz="3300" dirty="0" smtClean="0">
                <a:latin typeface="AR JULIAN" panose="02000000000000000000" pitchFamily="2" charset="0"/>
              </a:rPr>
              <a:t>So (that), in order that (formal)</a:t>
            </a:r>
          </a:p>
          <a:p>
            <a:pPr lvl="1"/>
            <a:endParaRPr lang="en-US" dirty="0">
              <a:latin typeface="AR JULIAN" panose="02000000000000000000" pitchFamily="2" charset="0"/>
            </a:endParaRPr>
          </a:p>
          <a:p>
            <a:r>
              <a:rPr lang="en-US" dirty="0" smtClean="0">
                <a:latin typeface="AR JULIAN" panose="02000000000000000000" pitchFamily="2" charset="0"/>
              </a:rPr>
              <a:t>Examples: </a:t>
            </a:r>
          </a:p>
          <a:p>
            <a:pPr lvl="1"/>
            <a:r>
              <a:rPr lang="en-US" sz="3000" dirty="0" smtClean="0">
                <a:latin typeface="AR JULIAN" panose="02000000000000000000" pitchFamily="2" charset="0"/>
              </a:rPr>
              <a:t>Swimmers shave their arms and legs so that they can glide through the water more quickly.</a:t>
            </a:r>
          </a:p>
          <a:p>
            <a:pPr lvl="1"/>
            <a:endParaRPr lang="en-US" dirty="0" smtClean="0">
              <a:latin typeface="AR JULI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AR JULIAN" panose="02000000000000000000" pitchFamily="2" charset="0"/>
              </a:rPr>
              <a:t>**Infinitives are commonly used to show purpose: </a:t>
            </a:r>
          </a:p>
          <a:p>
            <a:pPr marL="0" indent="0">
              <a:buNone/>
            </a:pPr>
            <a:r>
              <a:rPr lang="en-US" sz="3300" dirty="0">
                <a:latin typeface="AR JULIAN" panose="02000000000000000000" pitchFamily="2" charset="0"/>
              </a:rPr>
              <a:t>	</a:t>
            </a:r>
            <a:r>
              <a:rPr lang="en-US" sz="3300" dirty="0" smtClean="0">
                <a:latin typeface="AR JULIAN" panose="02000000000000000000" pitchFamily="2" charset="0"/>
              </a:rPr>
              <a:t>You should relax in order to get more sleep.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26296" cy="266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5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9617"/>
          </a:xfrm>
        </p:spPr>
        <p:txBody>
          <a:bodyPr/>
          <a:lstStyle/>
          <a:p>
            <a:pPr algn="ctr"/>
            <a:r>
              <a:rPr lang="en-US" u="sng" dirty="0" smtClean="0">
                <a:latin typeface="Algerian" panose="04020705040A02060702" pitchFamily="82" charset="0"/>
              </a:rPr>
              <a:t>Punctuating Adverb Clauses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latin typeface="AR JULIAN" panose="02000000000000000000" pitchFamily="2" charset="0"/>
              </a:rPr>
              <a:t>When adverb clauses come </a:t>
            </a:r>
            <a:r>
              <a:rPr lang="en-US" sz="3600" dirty="0" smtClean="0">
                <a:solidFill>
                  <a:srgbClr val="7030A0"/>
                </a:solidFill>
                <a:latin typeface="AR JULIAN" panose="02000000000000000000" pitchFamily="2" charset="0"/>
              </a:rPr>
              <a:t>after</a:t>
            </a:r>
            <a:r>
              <a:rPr lang="en-US" sz="3600" dirty="0" smtClean="0">
                <a:latin typeface="AR JULIAN" panose="02000000000000000000" pitchFamily="2" charset="0"/>
              </a:rPr>
              <a:t> the main clause, you </a:t>
            </a:r>
            <a:r>
              <a:rPr lang="en-US" sz="3600" dirty="0" smtClean="0">
                <a:solidFill>
                  <a:srgbClr val="7030A0"/>
                </a:solidFill>
                <a:latin typeface="AR JULIAN" panose="02000000000000000000" pitchFamily="2" charset="0"/>
              </a:rPr>
              <a:t>DO NOT </a:t>
            </a:r>
            <a:r>
              <a:rPr lang="en-US" sz="3600" dirty="0" smtClean="0">
                <a:latin typeface="AR JULIAN" panose="02000000000000000000" pitchFamily="2" charset="0"/>
              </a:rPr>
              <a:t>need a comma: </a:t>
            </a:r>
          </a:p>
          <a:p>
            <a:endParaRPr lang="en-US" sz="3600" dirty="0" smtClean="0">
              <a:latin typeface="AR JULIAN" panose="02000000000000000000" pitchFamily="2" charset="0"/>
            </a:endParaRPr>
          </a:p>
          <a:p>
            <a:pPr lvl="1"/>
            <a:r>
              <a:rPr lang="en-US" sz="3200" dirty="0" smtClean="0">
                <a:latin typeface="AR JULIAN" panose="02000000000000000000" pitchFamily="2" charset="0"/>
              </a:rPr>
              <a:t>We will have finished eating by the time he gets here. </a:t>
            </a:r>
          </a:p>
          <a:p>
            <a:pPr lvl="1"/>
            <a:endParaRPr lang="en-US" dirty="0">
              <a:latin typeface="AR JULIAN" panose="02000000000000000000" pitchFamily="2" charset="0"/>
            </a:endParaRPr>
          </a:p>
          <a:p>
            <a:pPr lvl="1"/>
            <a:endParaRPr lang="en-US" dirty="0">
              <a:latin typeface="AR JULIAN" panose="02000000000000000000" pitchFamily="2" charset="0"/>
            </a:endParaRPr>
          </a:p>
          <a:p>
            <a:r>
              <a:rPr lang="en-US" sz="3600" dirty="0" smtClean="0">
                <a:latin typeface="AR JULIAN" panose="02000000000000000000" pitchFamily="2" charset="0"/>
              </a:rPr>
              <a:t>When adverb clauses come </a:t>
            </a:r>
            <a:r>
              <a:rPr lang="en-US" sz="3600" dirty="0" smtClean="0">
                <a:solidFill>
                  <a:srgbClr val="00B050"/>
                </a:solidFill>
                <a:latin typeface="AR JULIAN" panose="02000000000000000000" pitchFamily="2" charset="0"/>
              </a:rPr>
              <a:t>before</a:t>
            </a:r>
            <a:r>
              <a:rPr lang="en-US" sz="3600" dirty="0" smtClean="0">
                <a:latin typeface="AR JULIAN" panose="02000000000000000000" pitchFamily="2" charset="0"/>
              </a:rPr>
              <a:t> the main clause, you </a:t>
            </a:r>
            <a:r>
              <a:rPr lang="en-US" sz="3600" dirty="0" smtClean="0">
                <a:solidFill>
                  <a:srgbClr val="00B050"/>
                </a:solidFill>
                <a:latin typeface="AR JULIAN" panose="02000000000000000000" pitchFamily="2" charset="0"/>
              </a:rPr>
              <a:t>DO</a:t>
            </a:r>
            <a:r>
              <a:rPr lang="en-US" sz="3600" dirty="0" smtClean="0">
                <a:latin typeface="AR JULIAN" panose="02000000000000000000" pitchFamily="2" charset="0"/>
              </a:rPr>
              <a:t> need a comma: </a:t>
            </a:r>
          </a:p>
          <a:p>
            <a:endParaRPr lang="en-US" sz="3600" dirty="0" smtClean="0">
              <a:latin typeface="AR JULIAN" panose="02000000000000000000" pitchFamily="2" charset="0"/>
            </a:endParaRPr>
          </a:p>
          <a:p>
            <a:pPr lvl="1"/>
            <a:r>
              <a:rPr lang="en-US" sz="3200" dirty="0" smtClean="0">
                <a:latin typeface="AR JULIAN" panose="02000000000000000000" pitchFamily="2" charset="0"/>
              </a:rPr>
              <a:t>By the time he gets here, we will have finished eating. </a:t>
            </a:r>
            <a:endParaRPr lang="en-US" sz="3200" dirty="0"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0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455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AR JULIAN</vt:lpstr>
      <vt:lpstr>Arial</vt:lpstr>
      <vt:lpstr>Calibri</vt:lpstr>
      <vt:lpstr>Calibri Light</vt:lpstr>
      <vt:lpstr>Office Theme</vt:lpstr>
      <vt:lpstr>Adverb Clauses</vt:lpstr>
      <vt:lpstr>Description:</vt:lpstr>
      <vt:lpstr>Adverb Clauses of Time</vt:lpstr>
      <vt:lpstr>Adverb Clauses of Reason</vt:lpstr>
      <vt:lpstr>Adverb Clauses of Contrast</vt:lpstr>
      <vt:lpstr>Adverb Clauses of Place</vt:lpstr>
      <vt:lpstr>Adverb Clauses of Purpose</vt:lpstr>
      <vt:lpstr>Punctuating Adverb Clauses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 Clauses</dc:title>
  <dc:creator>Wendy</dc:creator>
  <cp:lastModifiedBy>Wendy</cp:lastModifiedBy>
  <cp:revision>6</cp:revision>
  <dcterms:created xsi:type="dcterms:W3CDTF">2013-09-30T04:23:40Z</dcterms:created>
  <dcterms:modified xsi:type="dcterms:W3CDTF">2013-09-30T04:54:11Z</dcterms:modified>
</cp:coreProperties>
</file>